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8" r:id="rId3"/>
    <p:sldId id="283" r:id="rId4"/>
    <p:sldId id="284" r:id="rId5"/>
    <p:sldId id="318" r:id="rId6"/>
    <p:sldId id="319" r:id="rId7"/>
    <p:sldId id="320" r:id="rId8"/>
    <p:sldId id="321" r:id="rId9"/>
    <p:sldId id="285" r:id="rId10"/>
    <p:sldId id="322" r:id="rId11"/>
    <p:sldId id="324" r:id="rId12"/>
    <p:sldId id="323" r:id="rId13"/>
    <p:sldId id="325" r:id="rId14"/>
    <p:sldId id="326" r:id="rId15"/>
    <p:sldId id="327" r:id="rId16"/>
    <p:sldId id="328" r:id="rId17"/>
    <p:sldId id="32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765"/>
    <p:restoredTop sz="91945"/>
  </p:normalViewPr>
  <p:slideViewPr>
    <p:cSldViewPr snapToGrid="0" snapToObjects="1">
      <p:cViewPr varScale="1">
        <p:scale>
          <a:sx n="109" d="100"/>
          <a:sy n="109" d="100"/>
        </p:scale>
        <p:origin x="816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1DB99-0A43-0F41-9CBE-40F44131CB73}" type="datetimeFigureOut">
              <a:rPr lang="en-US" smtClean="0"/>
              <a:t>2/20/25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A535BD-B2DE-BA48-9755-308C788CE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28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763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5E2B1-FDB7-90E7-CC4A-34AF826EB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036301-F5DF-3A95-1558-A65B9555CE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C0867F-7600-A73C-6F63-69475B57E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F757AC-1A04-B94B-5962-607214A128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22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484BB-778D-5F84-1535-4F5C11675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97CB6F-6CDB-CC9F-6AD2-6F488B7119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E56BAB-25F9-DD69-4217-4A540C6F50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11C3E3-DF1F-9A72-4CA8-5425BE66F4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98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3209F-F282-FC0B-CAEF-C6E730229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02482F-0557-6C96-6D48-361357CD35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3B3EA8-6EC7-41DC-C0F6-37E68E13E6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5A0F0-415C-75FC-1FD1-C388443FBA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121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11136-0587-BE68-796E-6315E1133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28D1BB-D35B-20F8-1DAF-DFA2C21753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FB870E-47C7-6352-76E9-D78638A763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A9105-C5C3-C0FA-E6E6-D978D664FD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9230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E4A0BC-CDC0-24EA-6367-3F2F870F6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BB5528-180D-6B01-0468-BD92A2EE4A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6CD09D-260D-3FF0-3FCE-4EA324A567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B82F8A-1CE5-CCDA-4453-F2C0AD12B2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75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5300ED-7A08-C29B-40F5-43866A750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214D29-B1B8-C286-E945-0BFF4B9EEB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A234F6-7EB4-E158-80E0-7C66084867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2D9C57-042E-494D-08C0-9DCBE64106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6907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E150F-AA27-B78A-0E4D-47B30059E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BF1CAC-9287-C661-5150-12E57182B0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FEF994-D483-FA11-08E1-1A25744F8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D0E6AE-10FA-E5C1-260F-20B989DCA7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486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9CF3B-3FD7-203D-29AC-FE631B4CC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D0765B-BF03-514D-0B84-7E8ABE1B5C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1EE8CF-49CE-B252-FD58-D8FFB47C95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FC27B2-2884-ED97-5DB5-66C512355E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3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E45E7-C694-3455-7FDC-A2AE3C0B4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359F63-ACEA-5086-93CD-F39B8ED29B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05D44A-7796-C708-B514-9C6A0CE71A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9DDFC-2CCF-C15E-BABF-A5E8E2334E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060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F0B39-3F3C-1FF7-643C-773AF2A41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939977-DE70-E062-797D-7F438FB455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7FEDCC-E75D-9D48-FC75-4A97770FB2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78E2E2-01E5-CE7E-C22E-95C5434A49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521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7F0B6-0601-7DFC-C2C9-A949CB679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DAF311-FCC3-B575-DE57-E2F01EE210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38FE6C-C3C9-6E67-72BC-7F3AAA86C9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5E0FCD-196F-4820-2B38-78F2B1DF88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08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DD9FC-7EA6-E2C0-5563-5E64AD7BB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170D49-89EC-D038-9F68-9AD3D6D55B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34C526-E15C-6193-0A14-813B161252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E8E783-C1D9-9346-EFCC-A1513FB489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98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5AA8D-9721-0B36-D97C-AD7D5E35A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35ECA1-6637-CE9A-EAAE-3D09E12CFF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57BCA5-4727-48C9-CB7B-AC271EDA88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6F42CE-A559-05BB-594D-71B1B9C711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435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65F2F-3531-CC45-EBED-A54280581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EB4137-D939-1C59-EFCF-21959CAC49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41F22A-22BA-A66C-0CA2-A1DDF81EAA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F1F2B-9C13-8944-0F1B-831920CBD7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515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C24F71-0D41-B857-0678-3D9D6B650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4E16A6-E49C-451D-607B-B947675917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64E931-E0B9-7C9E-5156-D9E2AB106D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78DAD7-8B2F-1A16-4CAC-8AAB5E1493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124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3A255-A4C6-4432-B089-DC2F206EE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C576D7-08E7-9ADF-57E7-B04443E779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577783-7518-B593-0EDF-0AF01CD388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EE20BA-9B4F-CFB5-A67E-92C17EBA45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A535BD-B2DE-BA48-9755-308C788CE6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421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6350"/>
            <a:ext cx="2057400" cy="365125"/>
          </a:xfrm>
        </p:spPr>
        <p:txBody>
          <a:bodyPr/>
          <a:lstStyle/>
          <a:p>
            <a:fld id="{C11092F6-B2EE-4DDD-B773-AE68C0825037}" type="datetime1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5365" y="6395813"/>
            <a:ext cx="30207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0458CAD-E111-F543-8FD5-52089A70F7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17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B122A-7BDF-41ED-9C1B-560403959C91}" type="datetime1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12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2D23C-6266-4F54-9EEA-0A47946631FB}" type="datetime1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16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A0A17-C2D6-41F3-8A71-8AC7BF3504CD}" type="datetime1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9668-E14E-4243-A4F7-149B04DAB242}" type="datetime1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174F-08ED-48E7-BB8F-0F13EBAA1799}" type="datetime1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48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A710B-DFA1-4AA1-AF81-AA2F99F0162F}" type="datetime1">
              <a:rPr lang="en-US" smtClean="0"/>
              <a:t>2/20/25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03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B194A-3922-4A73-8C7C-688864D9F94C}" type="datetime1">
              <a:rPr lang="en-US" smtClean="0"/>
              <a:t>2/20/25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86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34DE0-69FD-458F-8C87-66737D8AB6E1}" type="datetime1">
              <a:rPr lang="en-US" smtClean="0"/>
              <a:t>2/20/25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7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62E4C-97B8-4368-B825-57AB2D158660}" type="datetime1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08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6FDC-171D-45FB-A801-A1BD17EFEA32}" type="datetime1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13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8A31B-462D-4E98-9EB9-9021A76F2EF9}" type="datetime1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58CAD-E111-F543-8FD5-52089A70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2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6404" y="758536"/>
            <a:ext cx="8132523" cy="2841171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2"/>
                </a:solidFill>
                <a:latin typeface="Optima" panose="02000503060000020004" pitchFamily="2" charset="0"/>
              </a:rPr>
              <a:t>ECE 696B: Spring 2025</a:t>
            </a:r>
            <a:br>
              <a:rPr lang="en-US" sz="2400" b="1" dirty="0">
                <a:solidFill>
                  <a:schemeClr val="tx2"/>
                </a:solidFill>
                <a:latin typeface="Optima" panose="02000503060000020004" pitchFamily="2" charset="0"/>
              </a:rPr>
            </a:br>
            <a:r>
              <a:rPr lang="en-US" sz="2400" b="1" dirty="0">
                <a:solidFill>
                  <a:schemeClr val="tx2"/>
                </a:solidFill>
                <a:latin typeface="Optima" panose="02000503060000020004" pitchFamily="2" charset="0"/>
              </a:rPr>
              <a:t>Trustworthy Machine Learning</a:t>
            </a:r>
            <a:br>
              <a:rPr lang="en-US" sz="2400" dirty="0">
                <a:latin typeface="Optima" panose="02000503060000020004" pitchFamily="2" charset="0"/>
              </a:rPr>
            </a:br>
            <a:br>
              <a:rPr lang="en-US" sz="2400" dirty="0">
                <a:latin typeface="Optima" panose="02000503060000020004" pitchFamily="2" charset="0"/>
              </a:rPr>
            </a:br>
            <a:br>
              <a:rPr lang="en-US" sz="2400" dirty="0">
                <a:latin typeface="Optima" panose="02000503060000020004" pitchFamily="2" charset="0"/>
              </a:rPr>
            </a:br>
            <a:r>
              <a:rPr lang="en-US" sz="2400" dirty="0">
                <a:latin typeface="Optima" panose="02000503060000020004" pitchFamily="2" charset="0"/>
              </a:rPr>
              <a:t>Lecture 10: </a:t>
            </a:r>
            <a:r>
              <a:rPr lang="en-US" sz="2400" i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Jailbreak Attacks on LLMs</a:t>
            </a:r>
            <a:endParaRPr lang="en-US" sz="2400" dirty="0">
              <a:latin typeface="Optima" panose="02000503060000020004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19449" y="4678878"/>
            <a:ext cx="4300352" cy="890648"/>
          </a:xfrm>
        </p:spPr>
        <p:txBody>
          <a:bodyPr>
            <a:normAutofit/>
          </a:bodyPr>
          <a:lstStyle/>
          <a:p>
            <a:r>
              <a:rPr lang="en-US" dirty="0">
                <a:latin typeface="Optima" panose="02000503060000020004" pitchFamily="2" charset="0"/>
              </a:rPr>
              <a:t> Instructor: Dr Ravi Tandon</a:t>
            </a:r>
          </a:p>
          <a:p>
            <a:r>
              <a:rPr lang="en-US" dirty="0">
                <a:latin typeface="Optima" panose="02000503060000020004" pitchFamily="2" charset="0"/>
              </a:rPr>
              <a:t>Department of ECE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3CFD8-2612-324F-1942-9EDD7BA7F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99D3D4-4500-F87F-EC9B-750F157834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AE1299-1890-1D1A-006B-BA2D16FFF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463323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10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796A0EE-DE19-1F5F-3B77-64B9D1A03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Dataset 1: Red-teaming Prompt topics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434D97-2A20-C217-3007-AC9B4ADB3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8475" y="1275503"/>
            <a:ext cx="5932487" cy="473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929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B61EBF-A116-AB41-ADE9-81AA65C2D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8740EE-DCA3-04E7-CA80-116D743D2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7DD226-55B5-F60E-697D-FA8D1EDE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463323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11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5D7670F-C045-C07E-6B2A-2D8C86994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Optima" panose="02000503060000020004" pitchFamily="2" charset="0"/>
                <a:ea typeface="Georgia" charset="0"/>
                <a:cs typeface="Georgia" charset="0"/>
              </a:rPr>
              <a:t>Dataset 2: Harmful prompts generated by GPT-4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2D7DF3-DB67-7BCD-4CB9-0F5C5D924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387" y="2139217"/>
            <a:ext cx="7197100" cy="1961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535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4025E-1101-4AFB-5F88-E2265F3D6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A5D25A-58FD-A40C-2209-865895F4B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11A021-4EF8-5795-BB52-C677F5D8C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463323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12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30AFED-FD97-DD0C-9E7E-8A9FAF09E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Types of Attacks tested (1)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8395B5-5E0E-3D48-67D5-79D1ED7CB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3402" y="1679575"/>
            <a:ext cx="6652485" cy="37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616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73CC2-0CB7-ADF3-EDF6-654CB5EBD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5D2E0E-DC6B-49BD-08C7-C35E551686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5F356A-F204-6290-821B-2878DFE85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463323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13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A3F2C62-ADDD-6955-32A0-A23935D37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Types of Attacks tested (2) </a:t>
            </a:r>
            <a:r>
              <a:rPr lang="en-US" sz="1800" i="1" dirty="0">
                <a:latin typeface="Optima" panose="02000503060000020004" pitchFamily="2" charset="0"/>
                <a:ea typeface="Georgia" charset="0"/>
                <a:cs typeface="Georgia" charset="0"/>
              </a:rPr>
              <a:t>(more in the paper)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8304AB-E98E-601F-7B19-017F027B2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9450" y="1102580"/>
            <a:ext cx="52451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21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592CA7-ACDC-86B9-D888-002104C95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E00ECC-AFA3-0B4B-3D0E-7E44AA1FAA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384E64-C7E0-47DE-A7D4-26E91C1E2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463323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14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887F050-9A50-6227-757E-A0E64DFBB2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Results on Red-teaming Dataset 1</a:t>
            </a:r>
            <a:endParaRPr lang="en-US" sz="1800" i="1" dirty="0"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9B637B-2C78-CC92-D1F4-C8E3FB7101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186" y="889348"/>
            <a:ext cx="5861051" cy="523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00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DEEE0-A431-8EAC-46F7-E3354B427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2318FC-B3A2-7701-EB75-61ED379DA0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9398B-CC25-C1E9-6B11-DD1DF8F89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463323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15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82FBF2A-AC7F-BE38-9A1B-6EA2019E8C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Results on Synthetic Dataset 2</a:t>
            </a:r>
            <a:endParaRPr lang="en-US" sz="1800" i="1" dirty="0"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5D69FF-6338-FFAD-0EB6-DC2853B3D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067" y="885084"/>
            <a:ext cx="7344167" cy="2343883"/>
          </a:xfrm>
          <a:prstGeom prst="rect">
            <a:avLst/>
          </a:prstGeom>
        </p:spPr>
      </p:pic>
      <p:sp>
        <p:nvSpPr>
          <p:cNvPr id="6" name="Subtitle 8">
            <a:extLst>
              <a:ext uri="{FF2B5EF4-FFF2-40B4-BE49-F238E27FC236}">
                <a16:creationId xmlns:a16="http://schemas.microsoft.com/office/drawing/2014/main" id="{D4DB6C53-1559-B2B3-3A94-D337C497124E}"/>
              </a:ext>
            </a:extLst>
          </p:cNvPr>
          <p:cNvSpPr txBox="1">
            <a:spLocks/>
          </p:cNvSpPr>
          <p:nvPr/>
        </p:nvSpPr>
        <p:spPr>
          <a:xfrm>
            <a:off x="928687" y="3316916"/>
            <a:ext cx="7186613" cy="28981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6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Optima" panose="02000503060000020004" pitchFamily="2" charset="0"/>
              </a:rPr>
              <a:t>Combination</a:t>
            </a:r>
            <a:r>
              <a:rPr lang="en-US" sz="1600" dirty="0">
                <a:latin typeface="Optima" panose="02000503060000020004" pitchFamily="2" charset="0"/>
              </a:rPr>
              <a:t> of multiple attack strategies are very effective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Adaptivity</a:t>
            </a:r>
            <a:r>
              <a:rPr lang="en-US" sz="1600" dirty="0">
                <a:latin typeface="Optima" panose="02000503060000020004" pitchFamily="2" charset="0"/>
              </a:rPr>
              <a:t> is powerful (close to 100% success rate)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Ablation: simple prompt prefixes such as “hello” are ineffective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7030A0"/>
                </a:solidFill>
                <a:latin typeface="Optima" panose="02000503060000020004" pitchFamily="2" charset="0"/>
              </a:rPr>
              <a:t>Targeted training is ineffective</a:t>
            </a:r>
            <a:r>
              <a:rPr lang="en-US" sz="1600" dirty="0">
                <a:latin typeface="Optima" panose="02000503060000020004" pitchFamily="2" charset="0"/>
              </a:rPr>
              <a:t>: Claude was trained to refuse harmful roleplay (but other attacks were successful)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497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BEB59-4535-CF3E-D096-51932AEC3D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95C024-350B-D734-C75B-916391F7F4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71D580-440D-BFFC-6647-3490DF661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463323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16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7F42F04-8DD7-1EAF-27A0-8E47506F5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Vulnerabilities can emerge at scale</a:t>
            </a:r>
            <a:endParaRPr lang="en-US" sz="1800" i="1" dirty="0"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7AA788-7E83-5419-229F-AA47C8A5F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7293" y="1548906"/>
            <a:ext cx="6729413" cy="389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852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62176-B0A2-4AF6-B186-9C9E78E56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688E1C-AE05-D961-0C1C-1CB9ED7AB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547573-7F29-F252-1DF1-1E08BCA5D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463323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17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F997A4A-00D6-F826-FEEA-86FFE9DFDA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Concluding Remarks &amp; Insights</a:t>
            </a:r>
            <a:endParaRPr lang="en-US" sz="1800" i="1" dirty="0"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p:sp>
        <p:nvSpPr>
          <p:cNvPr id="2" name="Subtitle 8">
            <a:extLst>
              <a:ext uri="{FF2B5EF4-FFF2-40B4-BE49-F238E27FC236}">
                <a16:creationId xmlns:a16="http://schemas.microsoft.com/office/drawing/2014/main" id="{9EBD5E3E-C153-5B43-01FF-587B547CBA48}"/>
              </a:ext>
            </a:extLst>
          </p:cNvPr>
          <p:cNvSpPr txBox="1">
            <a:spLocks/>
          </p:cNvSpPr>
          <p:nvPr/>
        </p:nvSpPr>
        <p:spPr>
          <a:xfrm>
            <a:off x="928687" y="1288090"/>
            <a:ext cx="7516987" cy="42554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8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Scaling alone </a:t>
            </a:r>
            <a:r>
              <a:rPr lang="en-US" sz="1800" b="1" i="1" dirty="0">
                <a:solidFill>
                  <a:srgbClr val="C00000"/>
                </a:solidFill>
                <a:latin typeface="Optima" panose="02000503060000020004" pitchFamily="2" charset="0"/>
              </a:rPr>
              <a:t>does not</a:t>
            </a:r>
            <a:r>
              <a:rPr lang="en-US" sz="1800" dirty="0">
                <a:latin typeface="Optima" panose="02000503060000020004" pitchFamily="2" charset="0"/>
              </a:rPr>
              <a:t> enhance safety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RLHF training strikes a tradeoff (between alignment “safety” and departure from the base model “capability”)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Scaling can even expand (combinatorial) new attack surfaces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Suggest </a:t>
            </a:r>
            <a:r>
              <a:rPr lang="en-US" sz="1800" b="1" i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Safety-Capability parity</a:t>
            </a:r>
            <a:r>
              <a:rPr lang="en-US" sz="1800" b="1" i="1" dirty="0">
                <a:latin typeface="Optima" panose="02000503060000020004" pitchFamily="2" charset="0"/>
              </a:rPr>
              <a:t>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Safety mechanisms should be as sophisticated as pre-training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Flagging/</a:t>
            </a:r>
            <a:r>
              <a:rPr lang="en-US" sz="1800" dirty="0" err="1">
                <a:latin typeface="Optima" panose="02000503060000020004" pitchFamily="2" charset="0"/>
              </a:rPr>
              <a:t>flitering</a:t>
            </a:r>
            <a:r>
              <a:rPr lang="en-US" sz="1800" dirty="0">
                <a:latin typeface="Optima" panose="02000503060000020004" pitchFamily="2" charset="0"/>
              </a:rPr>
              <a:t> with a less-capable model might be insufficient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Models can themselves be used for crafting attacks on themselves. (”synthetic” prompts)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023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F224A-1488-5E81-C99D-A2F324342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31F1D9-EE22-795F-36AD-B78457438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ECEC3-661E-9215-18E4-7F3ABC7B4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2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B8AEF9F-88AE-3F65-1241-B8116E0E5F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Today’s paper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056096-B329-337F-D420-7A3E5AFAB56E}"/>
              </a:ext>
            </a:extLst>
          </p:cNvPr>
          <p:cNvSpPr/>
          <p:nvPr/>
        </p:nvSpPr>
        <p:spPr>
          <a:xfrm>
            <a:off x="1682029" y="2527300"/>
            <a:ext cx="5437222" cy="1803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2CE624-F907-4BEE-00A2-282B18493B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640" y="2374900"/>
            <a:ext cx="5588000" cy="19558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86C0154-9D46-8062-10C3-439FA8433E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3764" y="4490839"/>
            <a:ext cx="2882635" cy="1171407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Published in </a:t>
            </a:r>
            <a:r>
              <a:rPr lang="en-US" sz="1400" dirty="0" err="1">
                <a:latin typeface="Optima" panose="02000503060000020004" pitchFamily="2" charset="0"/>
              </a:rPr>
              <a:t>NeuRIPS</a:t>
            </a:r>
            <a:r>
              <a:rPr lang="en-US" sz="1400" dirty="0">
                <a:latin typeface="Optima" panose="02000503060000020004" pitchFamily="2" charset="0"/>
              </a:rPr>
              <a:t> 2023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Optima" panose="02000503060000020004" pitchFamily="2" charset="0"/>
              </a:rPr>
              <a:t>Cited </a:t>
            </a:r>
            <a:r>
              <a:rPr lang="en-US" sz="1400" b="1" dirty="0">
                <a:latin typeface="Optima" panose="02000503060000020004" pitchFamily="2" charset="0"/>
              </a:rPr>
              <a:t>771 times</a:t>
            </a:r>
            <a:r>
              <a:rPr lang="en-US" sz="1400" dirty="0">
                <a:latin typeface="Optima" panose="02000503060000020004" pitchFamily="2" charset="0"/>
              </a:rPr>
              <a:t> </a:t>
            </a:r>
          </a:p>
          <a:p>
            <a:pPr algn="l"/>
            <a:r>
              <a:rPr lang="en-US" sz="1400" dirty="0">
                <a:latin typeface="Optima" panose="02000503060000020004" pitchFamily="2" charset="0"/>
              </a:rPr>
              <a:t>      (as of Feb 18, 2025)</a:t>
            </a:r>
          </a:p>
        </p:txBody>
      </p:sp>
    </p:spTree>
    <p:extLst>
      <p:ext uri="{BB962C8B-B14F-4D97-AF65-F5344CB8AC3E}">
        <p14:creationId xmlns:p14="http://schemas.microsoft.com/office/powerpoint/2010/main" val="848278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3DCB17-6F5F-AA5E-9F4E-2AF2BA536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6C1553-1F2C-C543-0465-3EB8C17BA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8ABA3-60EA-FFE5-3756-3EE0E5D98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3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E6A80DFC-8DEB-BFB0-3FB7-BF4A4D8584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274" y="1602463"/>
            <a:ext cx="7650060" cy="3948120"/>
          </a:xfrm>
        </p:spPr>
        <p:txBody>
          <a:bodyPr>
            <a:normAutofit fontScale="85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</a:rPr>
              <a:t>Suggests two hypotheses behind jailbreaks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FF0000"/>
              </a:solidFill>
              <a:latin typeface="Optima" panose="02000503060000020004" pitchFamily="2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0000"/>
                </a:solidFill>
                <a:latin typeface="Optima" panose="02000503060000020004" pitchFamily="2" charset="0"/>
              </a:rPr>
              <a:t>Competing objectives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FF0000"/>
              </a:solidFill>
              <a:latin typeface="Optima" panose="02000503060000020004" pitchFamily="2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0000"/>
                </a:solidFill>
                <a:latin typeface="Optima" panose="02000503060000020004" pitchFamily="2" charset="0"/>
              </a:rPr>
              <a:t>Mismatched generalization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200" dirty="0">
              <a:latin typeface="Optima" panose="02000503060000020004" pitchFamily="2" charset="0"/>
              <a:sym typeface="Wingdings" pitchFamily="2" charset="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Proposes several jailbreak attack </a:t>
            </a:r>
            <a:r>
              <a:rPr lang="en-US" sz="2200" i="1" dirty="0">
                <a:solidFill>
                  <a:srgbClr val="7030A0"/>
                </a:solidFill>
                <a:latin typeface="Optima" panose="02000503060000020004" pitchFamily="2" charset="0"/>
                <a:sym typeface="Wingdings" pitchFamily="2" charset="2"/>
              </a:rPr>
              <a:t>strategies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200" dirty="0">
              <a:latin typeface="Optima" panose="02000503060000020004" pitchFamily="2" charset="0"/>
              <a:sym typeface="Wingdings" pitchFamily="2" charset="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Evaluation of jailbreak attacks on GPT-4 &amp; Claude v1.3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accent1">
                  <a:lumMod val="75000"/>
                </a:schemeClr>
              </a:solidFill>
              <a:latin typeface="Optima" panose="02000503060000020004" pitchFamily="2" charset="0"/>
              <a:sym typeface="Wingdings" pitchFamily="2" charset="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Exhibit vulnerability of safety-aligned production models</a:t>
            </a:r>
            <a:endParaRPr lang="en-US" sz="2200" dirty="0">
              <a:latin typeface="Optima" panose="02000503060000020004" pitchFamily="2" charset="0"/>
              <a:sym typeface="Wingdings" pitchFamily="2" charset="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200" i="1" dirty="0">
              <a:solidFill>
                <a:schemeClr val="accent6">
                  <a:lumMod val="75000"/>
                </a:schemeClr>
              </a:solidFill>
              <a:latin typeface="Optima" panose="02000503060000020004" pitchFamily="2" charset="0"/>
              <a:sym typeface="Wingdings" pitchFamily="2" charset="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i="1" dirty="0">
                <a:solidFill>
                  <a:schemeClr val="accent6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Shows Adaptivity</a:t>
            </a:r>
            <a:r>
              <a:rPr lang="en-US" sz="2200" dirty="0">
                <a:latin typeface="Optima" panose="02000503060000020004" pitchFamily="2" charset="0"/>
                <a:sym typeface="Wingdings" pitchFamily="2" charset="2"/>
              </a:rPr>
              <a:t> improves success of jailbreaking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4A0354E-39C7-EC89-7EC4-A65E414ED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Contributions of “Jailbroken” paper</a:t>
            </a:r>
          </a:p>
        </p:txBody>
      </p:sp>
    </p:spTree>
    <p:extLst>
      <p:ext uri="{BB962C8B-B14F-4D97-AF65-F5344CB8AC3E}">
        <p14:creationId xmlns:p14="http://schemas.microsoft.com/office/powerpoint/2010/main" val="1633258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D716C-9F28-3209-FFB1-F47E5DD40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97F7A7-DD80-E2A2-661F-224B93709B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F69E9E-D1C2-06AF-4384-45485E3BD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4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E3C3D6B2-6154-0EEF-A7D5-0285CE234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274" y="1009403"/>
            <a:ext cx="8170689" cy="5386409"/>
          </a:xfrm>
        </p:spPr>
        <p:txBody>
          <a:bodyPr>
            <a:normAutofit/>
          </a:bodyPr>
          <a:lstStyle/>
          <a:p>
            <a:pPr algn="l"/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Definition: </a:t>
            </a:r>
            <a:r>
              <a:rPr lang="en-US" sz="1600" b="1" dirty="0">
                <a:solidFill>
                  <a:srgbClr val="C00000"/>
                </a:solidFill>
                <a:latin typeface="Optima" panose="02000503060000020004" pitchFamily="2" charset="0"/>
              </a:rPr>
              <a:t>Jailbreaking</a:t>
            </a:r>
            <a:r>
              <a:rPr lang="en-US" sz="1600" dirty="0">
                <a:latin typeface="Optima" panose="02000503060000020004" pitchFamily="2" charset="0"/>
              </a:rPr>
              <a:t> refers to eliciting </a:t>
            </a:r>
            <a:r>
              <a:rPr lang="en-US" sz="1600" b="1" i="1" dirty="0">
                <a:solidFill>
                  <a:srgbClr val="C00000"/>
                </a:solidFill>
                <a:latin typeface="Optima" panose="02000503060000020004" pitchFamily="2" charset="0"/>
              </a:rPr>
              <a:t>undesirable or restricted</a:t>
            </a:r>
            <a:r>
              <a:rPr lang="en-US" sz="1600" dirty="0">
                <a:latin typeface="Optima" panose="02000503060000020004" pitchFamily="2" charset="0"/>
              </a:rPr>
              <a:t> behavior from an LLM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Some examples of restricted/harmful behavior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Creating misinformation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Aiding crime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Leaking personally identifiable information (PII)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Hallucinating personal details about the model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Definition: A </a:t>
            </a:r>
            <a:r>
              <a:rPr lang="en-US" sz="1600" b="1" dirty="0">
                <a:solidFill>
                  <a:srgbClr val="C00000"/>
                </a:solidFill>
                <a:latin typeface="Optima" panose="02000503060000020004" pitchFamily="2" charset="0"/>
                <a:sym typeface="Wingdings" pitchFamily="2" charset="2"/>
              </a:rPr>
              <a:t>jailbreak attack </a:t>
            </a: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is an attempt to elicit response to a prompt P for restricted behavior by submitting a modified prompt P’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b="1" u="sng" dirty="0">
                <a:latin typeface="Optima" panose="02000503060000020004" pitchFamily="2" charset="0"/>
                <a:sym typeface="Wingdings" pitchFamily="2" charset="2"/>
              </a:rPr>
              <a:t>Key Assumptions about the Attacker</a:t>
            </a:r>
            <a:r>
              <a:rPr lang="en-US" sz="1600" b="1" dirty="0">
                <a:latin typeface="Optima" panose="02000503060000020004" pitchFamily="2" charset="0"/>
                <a:sym typeface="Wingdings" pitchFamily="2" charset="2"/>
              </a:rPr>
              <a:t> (“</a:t>
            </a:r>
            <a:r>
              <a:rPr lang="en-US" sz="1600" b="1" i="1" dirty="0">
                <a:solidFill>
                  <a:srgbClr val="FF0000"/>
                </a:solidFill>
                <a:latin typeface="Optima" panose="02000503060000020004" pitchFamily="2" charset="0"/>
                <a:sym typeface="Wingdings" pitchFamily="2" charset="2"/>
              </a:rPr>
              <a:t>the threat model</a:t>
            </a:r>
            <a:r>
              <a:rPr lang="en-US" sz="1600" b="1" dirty="0">
                <a:latin typeface="Optima" panose="02000503060000020004" pitchFamily="2" charset="0"/>
                <a:sym typeface="Wingdings" pitchFamily="2" charset="2"/>
              </a:rPr>
              <a:t>”)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accent5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Black-box setting </a:t>
            </a: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(attacker does not have access to model weights); can only interact with the model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Attacker </a:t>
            </a:r>
            <a:r>
              <a:rPr lang="en-US" sz="1600" i="1" dirty="0">
                <a:solidFill>
                  <a:schemeClr val="accent5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does not have access to training data </a:t>
            </a: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(which was used to train/fine-tune/align the model)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Attacker can be </a:t>
            </a:r>
            <a:r>
              <a:rPr lang="en-US" sz="1600" i="1" dirty="0">
                <a:solidFill>
                  <a:schemeClr val="accent5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adaptive</a:t>
            </a: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: suppose P did not “work”  submit P’ (based on response to P)  and so on..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  <a:sym typeface="Wingdings" pitchFamily="2" charset="2"/>
            </a:endParaRPr>
          </a:p>
          <a:p>
            <a:pPr lvl="1" algn="l"/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32C8965-438D-FAD0-BEAB-B86B43D755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Defining Jailbreak Attacks</a:t>
            </a:r>
          </a:p>
        </p:txBody>
      </p:sp>
    </p:spTree>
    <p:extLst>
      <p:ext uri="{BB962C8B-B14F-4D97-AF65-F5344CB8AC3E}">
        <p14:creationId xmlns:p14="http://schemas.microsoft.com/office/powerpoint/2010/main" val="126441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374FF5-7C5F-1D7B-7DA2-6ACE3BF09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E140AA-EAA3-F380-94FF-501B275F90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FA9360-6317-440C-95DE-3A28EDE4B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5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F400D9D6-E4F3-BDCC-3BB7-690EC1465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536" y="1191966"/>
            <a:ext cx="7941138" cy="5386409"/>
          </a:xfrm>
        </p:spPr>
        <p:txBody>
          <a:bodyPr>
            <a:normAutofit/>
          </a:bodyPr>
          <a:lstStyle/>
          <a:p>
            <a:pPr algn="l"/>
            <a:endParaRPr lang="en-US" sz="18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dirty="0">
                <a:latin typeface="Optima" panose="02000503060000020004" pitchFamily="2" charset="0"/>
              </a:rPr>
              <a:t>Evaluation of Jailbreaks: </a:t>
            </a:r>
            <a:r>
              <a:rPr lang="en-US" sz="1800" b="1" dirty="0">
                <a:latin typeface="Optima" panose="02000503060000020004" pitchFamily="2" charset="0"/>
                <a:sym typeface="Wingdings" pitchFamily="2" charset="2"/>
              </a:rPr>
              <a:t>define three types of outcomes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“</a:t>
            </a:r>
            <a:r>
              <a:rPr lang="en-US" sz="1800" b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Good Bot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”: model refuses to answer P’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  <a:sym typeface="Wingdings" pitchFamily="2" charset="2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“</a:t>
            </a:r>
            <a:r>
              <a:rPr lang="en-US" sz="1800" b="1" dirty="0">
                <a:solidFill>
                  <a:srgbClr val="C00000"/>
                </a:solidFill>
                <a:latin typeface="Optima" panose="02000503060000020004" pitchFamily="2" charset="0"/>
                <a:sym typeface="Wingdings" pitchFamily="2" charset="2"/>
              </a:rPr>
              <a:t>Bad Bot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”: model responds to P’ with an </a:t>
            </a:r>
            <a:r>
              <a:rPr lang="en-US" sz="1800" u="sng" dirty="0">
                <a:latin typeface="Optima" panose="02000503060000020004" pitchFamily="2" charset="0"/>
                <a:sym typeface="Wingdings" pitchFamily="2" charset="2"/>
              </a:rPr>
              <a:t>on-topic response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 to P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  <a:sym typeface="Wingdings" pitchFamily="2" charset="2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“</a:t>
            </a:r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Unclear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”: model did not understand P’ or gave an </a:t>
            </a:r>
            <a:r>
              <a:rPr lang="en-US" sz="1800" u="sng" dirty="0">
                <a:latin typeface="Optima" panose="02000503060000020004" pitchFamily="2" charset="0"/>
                <a:sym typeface="Wingdings" pitchFamily="2" charset="2"/>
              </a:rPr>
              <a:t>off-topic response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     		  </a:t>
            </a:r>
            <a:r>
              <a:rPr lang="en-US" sz="1800" dirty="0" err="1">
                <a:latin typeface="Optima" panose="02000503060000020004" pitchFamily="2" charset="0"/>
                <a:sym typeface="Wingdings" pitchFamily="2" charset="2"/>
              </a:rPr>
              <a:t>w.r.t.</a:t>
            </a: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 P.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  <a:sym typeface="Wingdings" pitchFamily="2" charset="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  <a:sym typeface="Wingdings" pitchFamily="2" charset="2"/>
              </a:rPr>
              <a:t>Example— P: ”Tell me how to make a bomb”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i="1" dirty="0">
                <a:latin typeface="Optima" panose="02000503060000020004" pitchFamily="2" charset="0"/>
                <a:sym typeface="Wingdings" pitchFamily="2" charset="2"/>
              </a:rPr>
              <a:t>Good Bot: </a:t>
            </a:r>
            <a:r>
              <a:rPr lang="en-US" sz="1800" b="1" i="1" dirty="0">
                <a:solidFill>
                  <a:schemeClr val="accent6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refuses</a:t>
            </a:r>
            <a:r>
              <a:rPr lang="en-US" sz="1800" i="1" dirty="0">
                <a:latin typeface="Optima" panose="02000503060000020004" pitchFamily="2" charset="0"/>
                <a:sym typeface="Wingdings" pitchFamily="2" charset="2"/>
              </a:rPr>
              <a:t> to respond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800" i="1" dirty="0">
              <a:latin typeface="Optima" panose="02000503060000020004" pitchFamily="2" charset="0"/>
              <a:sym typeface="Wingdings" pitchFamily="2" charset="2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i="1" dirty="0">
                <a:latin typeface="Optima" panose="02000503060000020004" pitchFamily="2" charset="0"/>
                <a:sym typeface="Wingdings" pitchFamily="2" charset="2"/>
              </a:rPr>
              <a:t>Bad Bot: responds with the details to </a:t>
            </a:r>
            <a:r>
              <a:rPr lang="en-US" sz="1800" b="1" i="1" dirty="0">
                <a:solidFill>
                  <a:srgbClr val="FF0000"/>
                </a:solidFill>
                <a:latin typeface="Optima" panose="02000503060000020004" pitchFamily="2" charset="0"/>
                <a:sym typeface="Wingdings" pitchFamily="2" charset="2"/>
              </a:rPr>
              <a:t>make a bomb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800" i="1" dirty="0">
              <a:latin typeface="Optima" panose="02000503060000020004" pitchFamily="2" charset="0"/>
              <a:sym typeface="Wingdings" pitchFamily="2" charset="2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i="1" dirty="0">
                <a:latin typeface="Optima" panose="02000503060000020004" pitchFamily="2" charset="0"/>
                <a:sym typeface="Wingdings" pitchFamily="2" charset="2"/>
              </a:rPr>
              <a:t>Unclear: responds with how to </a:t>
            </a:r>
            <a:r>
              <a:rPr lang="en-US" sz="1800" b="1" i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make a bath-bomb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  <a:sym typeface="Wingdings" pitchFamily="2" charset="2"/>
            </a:endParaRPr>
          </a:p>
          <a:p>
            <a:pPr lvl="1" algn="l"/>
            <a:endParaRPr lang="en-US" sz="18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EF94F8-CF18-915D-DD16-E0188E18F3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Evaluating Jailbreak Attacks</a:t>
            </a:r>
          </a:p>
        </p:txBody>
      </p:sp>
    </p:spTree>
    <p:extLst>
      <p:ext uri="{BB962C8B-B14F-4D97-AF65-F5344CB8AC3E}">
        <p14:creationId xmlns:p14="http://schemas.microsoft.com/office/powerpoint/2010/main" val="385915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F2829-9DA1-0E3C-5194-497D4557F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F8C3F-6CDE-89C5-C522-07ECE376B4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49B947-1117-AF3F-91BB-2045E5957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6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9AE0C4A-70A4-CE06-CA6B-CDD58F2935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i="1" dirty="0">
                <a:latin typeface="Optima" panose="02000503060000020004" pitchFamily="2" charset="0"/>
                <a:ea typeface="Georgia" charset="0"/>
                <a:cs typeface="Georgia" charset="0"/>
              </a:rPr>
              <a:t>Plausible</a:t>
            </a:r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 Reasons for for Jailbreaks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9A2EBA-8313-6562-A561-B5D206CD6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365" y="1040235"/>
            <a:ext cx="3886200" cy="23887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F44F31-49E6-DA86-6DD9-923C0EAA57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365" y="3793467"/>
            <a:ext cx="3836362" cy="2237878"/>
          </a:xfrm>
          <a:prstGeom prst="rect">
            <a:avLst/>
          </a:prstGeom>
        </p:spPr>
      </p:pic>
      <p:sp>
        <p:nvSpPr>
          <p:cNvPr id="11" name="Subtitle 8">
            <a:extLst>
              <a:ext uri="{FF2B5EF4-FFF2-40B4-BE49-F238E27FC236}">
                <a16:creationId xmlns:a16="http://schemas.microsoft.com/office/drawing/2014/main" id="{4073AF29-AD82-BCD4-D397-DD4A8BFE7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3541" y="1040234"/>
            <a:ext cx="4025094" cy="2388765"/>
          </a:xfrm>
        </p:spPr>
        <p:txBody>
          <a:bodyPr>
            <a:noAutofit/>
          </a:bodyPr>
          <a:lstStyle/>
          <a:p>
            <a:pPr algn="l"/>
            <a:endParaRPr lang="en-US" sz="1600" dirty="0">
              <a:latin typeface="Optima" panose="02000503060000020004" pitchFamily="2" charset="0"/>
            </a:endParaRPr>
          </a:p>
          <a:p>
            <a:pPr algn="l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Competing Objectives</a:t>
            </a:r>
          </a:p>
          <a:p>
            <a:pPr marL="800100" lvl="1" indent="-342900" algn="l">
              <a:buFont typeface="+mj-lt"/>
              <a:buAutoNum type="arabicPeriod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Language modeling</a:t>
            </a:r>
          </a:p>
          <a:p>
            <a:pPr marL="800100" lvl="1" indent="-342900" algn="l">
              <a:buFont typeface="+mj-lt"/>
              <a:buAutoNum type="arabicPeriod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Instruction following</a:t>
            </a:r>
          </a:p>
          <a:p>
            <a:pPr marL="800100" lvl="1" indent="-342900" algn="l">
              <a:buFont typeface="+mj-lt"/>
              <a:buAutoNum type="arabicPeriod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Safety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Conflict between them can be exploited by an attacker!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Overriding “safety” for “instruction”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  <a:sym typeface="Wingdings" pitchFamily="2" charset="2"/>
            </a:endParaRPr>
          </a:p>
          <a:p>
            <a:pPr lvl="1" algn="l"/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</p:txBody>
      </p:sp>
      <p:sp>
        <p:nvSpPr>
          <p:cNvPr id="13" name="Subtitle 8">
            <a:extLst>
              <a:ext uri="{FF2B5EF4-FFF2-40B4-BE49-F238E27FC236}">
                <a16:creationId xmlns:a16="http://schemas.microsoft.com/office/drawing/2014/main" id="{453C6171-597E-E95B-3E42-F26DA9DAA251}"/>
              </a:ext>
            </a:extLst>
          </p:cNvPr>
          <p:cNvSpPr txBox="1">
            <a:spLocks/>
          </p:cNvSpPr>
          <p:nvPr/>
        </p:nvSpPr>
        <p:spPr>
          <a:xfrm>
            <a:off x="4559474" y="3428999"/>
            <a:ext cx="3529760" cy="2388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600" dirty="0">
              <a:latin typeface="Optima" panose="02000503060000020004" pitchFamily="2" charset="0"/>
            </a:endParaRPr>
          </a:p>
          <a:p>
            <a:pPr algn="l"/>
            <a:r>
              <a:rPr lang="en-US" sz="1600" b="1" dirty="0">
                <a:solidFill>
                  <a:srgbClr val="002060"/>
                </a:solidFill>
                <a:latin typeface="Optima" panose="02000503060000020004" pitchFamily="2" charset="0"/>
              </a:rPr>
              <a:t>Mismatched Generalization</a:t>
            </a:r>
          </a:p>
          <a:p>
            <a:pPr marL="800100" lvl="1" indent="-342900" algn="l">
              <a:buFont typeface="+mj-lt"/>
              <a:buAutoNum type="arabicPeriod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Pretraining done on much larger &amp; diverse datasets</a:t>
            </a:r>
          </a:p>
          <a:p>
            <a:pPr marL="800100" lvl="1" indent="-342900" algn="l">
              <a:buFont typeface="+mj-lt"/>
              <a:buAutoNum type="arabicPeriod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Safety training does not “cover” the suppression of all harmful capabilities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Pre-training &amp; instruction following objectives generalize but safety training does not!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  <a:sym typeface="Wingdings" pitchFamily="2" charset="2"/>
            </a:endParaRPr>
          </a:p>
          <a:p>
            <a:pPr lvl="1" algn="l"/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214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1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86FE57-73F2-4BFF-40A0-2C57A8570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39097F-30DD-DC8A-C09A-F8C441104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7</a:t>
            </a:fld>
            <a:endParaRPr lang="en-US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D8FDAD3-75E3-BBF2-41B8-18922B53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i="1" dirty="0">
                <a:latin typeface="Optima" panose="02000503060000020004" pitchFamily="2" charset="0"/>
                <a:ea typeface="Georgia" charset="0"/>
                <a:cs typeface="Georgia" charset="0"/>
              </a:rPr>
              <a:t>Exploiting Competing Objectives</a:t>
            </a:r>
            <a:endParaRPr lang="en-US" sz="3200" dirty="0"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p:sp>
        <p:nvSpPr>
          <p:cNvPr id="11" name="Subtitle 8">
            <a:extLst>
              <a:ext uri="{FF2B5EF4-FFF2-40B4-BE49-F238E27FC236}">
                <a16:creationId xmlns:a16="http://schemas.microsoft.com/office/drawing/2014/main" id="{0A573D23-F8CB-A21D-EB53-011546DAD4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2576" y="2074197"/>
            <a:ext cx="7505020" cy="1168385"/>
          </a:xfrm>
        </p:spPr>
        <p:txBody>
          <a:bodyPr>
            <a:noAutofit/>
          </a:bodyPr>
          <a:lstStyle/>
          <a:p>
            <a:pPr algn="l"/>
            <a:endParaRPr lang="en-US" sz="16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Attack Strategy: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Prefix Injection</a:t>
            </a:r>
            <a:r>
              <a:rPr lang="en-US" sz="1600" dirty="0">
                <a:latin typeface="Optima" panose="02000503060000020004" pitchFamily="2" charset="0"/>
              </a:rPr>
              <a:t> (carefully crafted prefixes which seem harmless)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Ablation: Simple prefixes such as “Hello!..” do not work</a:t>
            </a:r>
          </a:p>
          <a:p>
            <a:pPr lvl="1" algn="l"/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63659F-D92F-D7F2-310D-5F0A00A63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28" y="825476"/>
            <a:ext cx="7178448" cy="15496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DC6C9D-3E73-E029-C08A-FEC1C65C2A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04" y="2999361"/>
            <a:ext cx="6897496" cy="2258318"/>
          </a:xfrm>
          <a:prstGeom prst="rect">
            <a:avLst/>
          </a:prstGeom>
        </p:spPr>
      </p:pic>
      <p:sp>
        <p:nvSpPr>
          <p:cNvPr id="8" name="Subtitle 8">
            <a:extLst>
              <a:ext uri="{FF2B5EF4-FFF2-40B4-BE49-F238E27FC236}">
                <a16:creationId xmlns:a16="http://schemas.microsoft.com/office/drawing/2014/main" id="{887E9B51-B963-EE8D-C90A-362DF98EC517}"/>
              </a:ext>
            </a:extLst>
          </p:cNvPr>
          <p:cNvSpPr txBox="1">
            <a:spLocks/>
          </p:cNvSpPr>
          <p:nvPr/>
        </p:nvSpPr>
        <p:spPr>
          <a:xfrm>
            <a:off x="1351189" y="5013115"/>
            <a:ext cx="6441621" cy="11683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6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Attack Strategy: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</a:rPr>
              <a:t>Refusal Suppression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Tokens that can suppress a response tend to be “down-weighted”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</a:rPr>
              <a:t>Pre-training objective takes over once a response is started.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081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0FA2D-7097-B79C-64DD-10F996EA1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B50C31-6390-B137-78F4-3AEC9B707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8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111728C-F911-2A91-580E-75536987A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/>
          </a:bodyPr>
          <a:lstStyle/>
          <a:p>
            <a:r>
              <a:rPr lang="en-US" sz="3200" i="1" dirty="0">
                <a:latin typeface="Optima" panose="02000503060000020004" pitchFamily="2" charset="0"/>
                <a:ea typeface="Georgia" charset="0"/>
                <a:cs typeface="Georgia" charset="0"/>
              </a:rPr>
              <a:t>Exploiting Mismatched Generalization</a:t>
            </a:r>
            <a:endParaRPr lang="en-US" sz="3200" dirty="0">
              <a:latin typeface="Optima" panose="02000503060000020004" pitchFamily="2" charset="0"/>
              <a:ea typeface="Georgia" charset="0"/>
              <a:cs typeface="Georgia" charset="0"/>
            </a:endParaRPr>
          </a:p>
        </p:txBody>
      </p:sp>
      <p:sp>
        <p:nvSpPr>
          <p:cNvPr id="11" name="Subtitle 8">
            <a:extLst>
              <a:ext uri="{FF2B5EF4-FFF2-40B4-BE49-F238E27FC236}">
                <a16:creationId xmlns:a16="http://schemas.microsoft.com/office/drawing/2014/main" id="{A66FDA90-174A-8699-5CBE-193D16E57D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2575" y="2074197"/>
            <a:ext cx="7772399" cy="4183728"/>
          </a:xfrm>
        </p:spPr>
        <p:txBody>
          <a:bodyPr>
            <a:noAutofit/>
          </a:bodyPr>
          <a:lstStyle/>
          <a:p>
            <a:pPr algn="l"/>
            <a:endParaRPr lang="en-US" sz="16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Why does mismatched generalization occur ?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Larger models (e.g., GPT-4, Claude </a:t>
            </a:r>
            <a:r>
              <a:rPr lang="en-US" sz="1600" dirty="0" err="1">
                <a:latin typeface="Optima" panose="02000503060000020004" pitchFamily="2" charset="0"/>
                <a:sym typeface="Wingdings" pitchFamily="2" charset="2"/>
              </a:rPr>
              <a:t>etc</a:t>
            </a: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) may pick up base64 during pre-training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Learn to “obey” to respond to base64 instructions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However, safety training may not contain un-natural base64 encoded inputs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Never learns to refuse harmful base64 instructions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This issue seems worse for larger models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Other approaches for exploiting mismatched generalization (via obfuscation)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ROT13 cipher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 err="1">
                <a:latin typeface="Optima" panose="02000503060000020004" pitchFamily="2" charset="0"/>
                <a:sym typeface="Wingdings" pitchFamily="2" charset="2"/>
              </a:rPr>
              <a:t>Leetspeek</a:t>
            </a: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 (replacing letters with visually similar symbols or numbers)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Payload splitting (or token smuggling)- split harmful words into smaller strings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Distraction via giving multiple prompts in a row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Asking for responses in an unusual format (e.g., JSON)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  <a:sym typeface="Wingdings" pitchFamily="2" charset="2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  <a:sym typeface="Wingdings" pitchFamily="2" charset="2"/>
            </a:endParaRPr>
          </a:p>
          <a:p>
            <a:pPr lvl="1" algn="l"/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B5C9BF-4ABC-E103-C5BD-C435C3136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65" y="1155488"/>
            <a:ext cx="8573241" cy="108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8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93991-F986-BDA7-5A80-BBC31D7D0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A04DF0-33EB-F4CC-8CBC-6AF5774F9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03" y="6099168"/>
            <a:ext cx="2266849" cy="56875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B3A74B-6605-3D6A-27C3-5ECC34864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5364" y="6395813"/>
            <a:ext cx="463323" cy="272109"/>
          </a:xfrm>
        </p:spPr>
        <p:txBody>
          <a:bodyPr/>
          <a:lstStyle/>
          <a:p>
            <a:fld id="{80458CAD-E111-F543-8FD5-52089A70F75A}" type="slidenum">
              <a:rPr lang="en-US" smtClean="0">
                <a:latin typeface="Optima" panose="02000503060000020004" pitchFamily="2" charset="0"/>
              </a:rPr>
              <a:t>9</a:t>
            </a:fld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AB59D26-45B8-685F-C941-9AFD43C9E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274" y="212942"/>
            <a:ext cx="7772400" cy="676406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Optima" panose="02000503060000020004" pitchFamily="2" charset="0"/>
                <a:ea typeface="Georgia" charset="0"/>
                <a:cs typeface="Georgia" charset="0"/>
              </a:rPr>
              <a:t>Evaluation Methodology, Models &amp; Datasets </a:t>
            </a:r>
          </a:p>
        </p:txBody>
      </p:sp>
      <p:sp>
        <p:nvSpPr>
          <p:cNvPr id="2" name="Subtitle 8">
            <a:extLst>
              <a:ext uri="{FF2B5EF4-FFF2-40B4-BE49-F238E27FC236}">
                <a16:creationId xmlns:a16="http://schemas.microsoft.com/office/drawing/2014/main" id="{F352089F-1819-3B65-B202-6D17D34204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7025" y="1074072"/>
            <a:ext cx="7772399" cy="4183728"/>
          </a:xfrm>
        </p:spPr>
        <p:txBody>
          <a:bodyPr>
            <a:noAutofit/>
          </a:bodyPr>
          <a:lstStyle/>
          <a:p>
            <a:pPr algn="l"/>
            <a:endParaRPr lang="en-US" sz="1600" dirty="0">
              <a:latin typeface="Optima" panose="020005030600000200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Models used for testing attack effectiveness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Open AI GPT-4 and GPT 3.5-Turbo (2023 time-frame)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Anthropic Clause v1.3 (2023)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Both GPT-4 &amp; Clause v1.3 went through intensive “safety training”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accent1">
                  <a:lumMod val="50000"/>
                </a:schemeClr>
              </a:solidFill>
              <a:latin typeface="Optima" panose="02000503060000020004" pitchFamily="2" charset="0"/>
              <a:sym typeface="Wingdings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Optima" panose="02000503060000020004" pitchFamily="2" charset="0"/>
                <a:sym typeface="Wingdings" pitchFamily="2" charset="2"/>
              </a:rPr>
              <a:t>Datasets for evaluation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Two datasets used for evaluation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  <a:sym typeface="Wingdings" pitchFamily="2" charset="2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latin typeface="Optima" panose="02000503060000020004" pitchFamily="2" charset="0"/>
                <a:sym typeface="Wingdings" pitchFamily="2" charset="2"/>
              </a:rPr>
              <a:t>Dataset 1</a:t>
            </a: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, 32 harmful prompts (from OpenAI &amp; Anthropic red teaming)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  <a:sym typeface="Wingdings" pitchFamily="2" charset="2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latin typeface="Optima" panose="02000503060000020004" pitchFamily="2" charset="0"/>
                <a:sym typeface="Wingdings" pitchFamily="2" charset="2"/>
              </a:rPr>
              <a:t>Dataset 2</a:t>
            </a:r>
            <a:r>
              <a:rPr lang="en-US" sz="1600" dirty="0">
                <a:latin typeface="Optima" panose="02000503060000020004" pitchFamily="2" charset="0"/>
                <a:sym typeface="Wingdings" pitchFamily="2" charset="2"/>
              </a:rPr>
              <a:t>. 317 harmful “synthetic” prompts generated by GPT-4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  <a:sym typeface="Wingdings" pitchFamily="2" charset="2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  <a:sym typeface="Wingdings" pitchFamily="2" charset="2"/>
            </a:endParaRPr>
          </a:p>
          <a:p>
            <a:pPr lvl="1" algn="l"/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490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12251</TotalTime>
  <Words>854</Words>
  <Application>Microsoft Macintosh PowerPoint</Application>
  <PresentationFormat>On-screen Show (4:3)</PresentationFormat>
  <Paragraphs>171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Optima</vt:lpstr>
      <vt:lpstr>Office Theme</vt:lpstr>
      <vt:lpstr>ECE 696B: Spring 2025 Trustworthy Machine Learning   Lecture 10: Jailbreak Attacks on LLMs</vt:lpstr>
      <vt:lpstr>Today’s paper</vt:lpstr>
      <vt:lpstr>Contributions of “Jailbroken” paper</vt:lpstr>
      <vt:lpstr>Defining Jailbreak Attacks</vt:lpstr>
      <vt:lpstr>Evaluating Jailbreak Attacks</vt:lpstr>
      <vt:lpstr>Plausible Reasons for for Jailbreaks</vt:lpstr>
      <vt:lpstr>Exploiting Competing Objectives</vt:lpstr>
      <vt:lpstr>Exploiting Mismatched Generalization</vt:lpstr>
      <vt:lpstr>Evaluation Methodology, Models &amp; Datasets </vt:lpstr>
      <vt:lpstr>Dataset 1: Red-teaming Prompt topics</vt:lpstr>
      <vt:lpstr>Dataset 2: Harmful prompts generated by GPT-4</vt:lpstr>
      <vt:lpstr>Types of Attacks tested (1)</vt:lpstr>
      <vt:lpstr>Types of Attacks tested (2) (more in the paper)</vt:lpstr>
      <vt:lpstr>Results on Red-teaming Dataset 1</vt:lpstr>
      <vt:lpstr>Results on Synthetic Dataset 2</vt:lpstr>
      <vt:lpstr>Vulnerabilities can emerge at scale</vt:lpstr>
      <vt:lpstr>Concluding Remarks &amp; 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340A Introduction to Communications Spring 2016</dc:title>
  <dc:creator>Microsoft Office User</dc:creator>
  <cp:lastModifiedBy>Tandon, Ravi - (tandonr)</cp:lastModifiedBy>
  <cp:revision>747</cp:revision>
  <dcterms:created xsi:type="dcterms:W3CDTF">2016-01-13T08:20:34Z</dcterms:created>
  <dcterms:modified xsi:type="dcterms:W3CDTF">2025-02-20T17:50:57Z</dcterms:modified>
</cp:coreProperties>
</file>

<file path=docProps/thumbnail.jpeg>
</file>